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50" r:id="rId9"/>
    <p:sldId id="1155" r:id="rId10"/>
    <p:sldId id="1151" r:id="rId11"/>
    <p:sldId id="1153" r:id="rId12"/>
    <p:sldId id="1152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098131"/>
              </p:ext>
            </p:extLst>
          </p:nvPr>
        </p:nvGraphicFramePr>
        <p:xfrm>
          <a:off x="505098" y="950393"/>
          <a:ext cx="11180218" cy="3230499"/>
        </p:xfrm>
        <a:graphic>
          <a:graphicData uri="http://schemas.openxmlformats.org/drawingml/2006/table">
            <a:tbl>
              <a:tblPr firstRow="1" firstCol="1" bandRow="1"/>
              <a:tblGrid>
                <a:gridCol w="2277740">
                  <a:extLst>
                    <a:ext uri="{9D8B030D-6E8A-4147-A177-3AD203B41FA5}">
                      <a16:colId xmlns:a16="http://schemas.microsoft.com/office/drawing/2014/main" val="2245973757"/>
                    </a:ext>
                  </a:extLst>
                </a:gridCol>
                <a:gridCol w="8902478">
                  <a:extLst>
                    <a:ext uri="{9D8B030D-6E8A-4147-A177-3AD203B41FA5}">
                      <a16:colId xmlns:a16="http://schemas.microsoft.com/office/drawing/2014/main" val="396572836"/>
                    </a:ext>
                  </a:extLst>
                </a:gridCol>
              </a:tblGrid>
              <a:tr h="238641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activities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Better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Blue 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001" marR="10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Dive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Against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Debris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Volunteers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greater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diving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skills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fish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rubbish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separate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Further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checking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kind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            </a:t>
                      </a:r>
                      <a:r>
                        <a:rPr lang="zh-CN" sz="22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rubbish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studying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kind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rubbish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most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advising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2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2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pollution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001" marR="10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992541"/>
                  </a:ext>
                </a:extLst>
              </a:tr>
            </a:tbl>
          </a:graphicData>
        </a:graphic>
      </p:graphicFrame>
      <p:sp>
        <p:nvSpPr>
          <p:cNvPr id="3" name="内容占位符 7"/>
          <p:cNvSpPr>
            <a:spLocks noGrp="1"/>
          </p:cNvSpPr>
          <p:nvPr>
            <p:ph idx="1"/>
          </p:nvPr>
        </p:nvSpPr>
        <p:spPr>
          <a:xfrm>
            <a:off x="360854" y="4246720"/>
            <a:ext cx="11485848" cy="1040285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“...checking which rubbish often appears in the area.”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志愿者们会检查该地区常见的垃圾种类。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常见的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作定语。故可知答案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5210884"/>
            <a:ext cx="11485848" cy="1040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“...making suggestions to reduce the pollution.”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志愿者们会提出减少污染的建议。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advise doing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建议不要做某事、反对做某事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在此处符合语境。故可知答案。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27106" y="2873923"/>
            <a:ext cx="15039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common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276010" y="3753488"/>
            <a:ext cx="15293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reducing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831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413157"/>
              </p:ext>
            </p:extLst>
          </p:nvPr>
        </p:nvGraphicFramePr>
        <p:xfrm>
          <a:off x="505098" y="950393"/>
          <a:ext cx="11180218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277740">
                  <a:extLst>
                    <a:ext uri="{9D8B030D-6E8A-4147-A177-3AD203B41FA5}">
                      <a16:colId xmlns:a16="http://schemas.microsoft.com/office/drawing/2014/main" val="2245973757"/>
                    </a:ext>
                  </a:extLst>
                </a:gridCol>
                <a:gridCol w="8902478">
                  <a:extLst>
                    <a:ext uri="{9D8B030D-6E8A-4147-A177-3AD203B41FA5}">
                      <a16:colId xmlns:a16="http://schemas.microsoft.com/office/drawing/2014/main" val="396572836"/>
                    </a:ext>
                  </a:extLst>
                </a:gridCol>
              </a:tblGrid>
              <a:tr h="11824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activities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Better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Blue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10001" marR="10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Marine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protection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education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Volunteers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marine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protection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Researchers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marine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protection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education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001" marR="10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992541"/>
                  </a:ext>
                </a:extLst>
              </a:tr>
            </a:tbl>
          </a:graphicData>
        </a:graphic>
      </p:graphicFrame>
      <p:sp>
        <p:nvSpPr>
          <p:cNvPr id="3" name="内容占位符 9"/>
          <p:cNvSpPr>
            <a:spLocks noGrp="1"/>
          </p:cNvSpPr>
          <p:nvPr>
            <p:ph idx="1"/>
          </p:nvPr>
        </p:nvSpPr>
        <p:spPr>
          <a:xfrm>
            <a:off x="360854" y="268086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“Liu volunteers to teach children marine protection in local schools.”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志愿者们会给孩子们上海洋保护的课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志愿者就海洋保护进行讲座。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lesson/class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talk/speech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演讲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名词应用复数。故可知答案。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31439" y="1508706"/>
            <a:ext cx="39805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lessons/classes/talks/speeches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5247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964040"/>
              </p:ext>
            </p:extLst>
          </p:nvPr>
        </p:nvGraphicFramePr>
        <p:xfrm>
          <a:off x="505098" y="950393"/>
          <a:ext cx="11180218" cy="1027875"/>
        </p:xfrm>
        <a:graphic>
          <a:graphicData uri="http://schemas.openxmlformats.org/drawingml/2006/table">
            <a:tbl>
              <a:tblPr firstRow="1" firstCol="1" bandRow="1"/>
              <a:tblGrid>
                <a:gridCol w="11180218">
                  <a:extLst>
                    <a:ext uri="{9D8B030D-6E8A-4147-A177-3AD203B41FA5}">
                      <a16:colId xmlns:a16="http://schemas.microsoft.com/office/drawing/2014/main" val="2245973757"/>
                    </a:ext>
                  </a:extLst>
                </a:gridCol>
              </a:tblGrid>
              <a:tr h="16458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popularity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diving,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                     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marine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protection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001" marR="10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7587973"/>
                  </a:ext>
                </a:extLst>
              </a:tr>
            </a:tbl>
          </a:graphicData>
        </a:graphic>
      </p:graphicFrame>
      <p:sp>
        <p:nvSpPr>
          <p:cNvPr id="3" name="内容占位符 10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are more willing to learn about marine protection”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随着潜水的普及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人们对海洋保护表现出更多的兴趣。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使用单数或复数皆可。故可知答案。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39657" y="1021025"/>
            <a:ext cx="23600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interests/interest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917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社区的志愿者们如何通过各种活动来保护海洋环境。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211545"/>
            <a:ext cx="11485848" cy="1281351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72107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416320"/>
          </a:xfrm>
        </p:spPr>
        <p:txBody>
          <a:bodyPr/>
          <a:lstStyle/>
          <a:p>
            <a:pPr indent="612140" algn="ct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Guarding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loves to teach people to explore the underwater world and lead them to feel the beauty of the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he devotes himself to the voluntary work in a community called Better Blue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volunteers in Better Blue are not only made up of diving coaches like Liu, but also pilots, lawyers, doctors and so 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of them should have the knowledge of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7530" y="718013"/>
            <a:ext cx="4176521" cy="62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year, 12 million tons of plastic waste flows into the ocean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 animals like turtles often lose their lives because of eating plastic or fishing nets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humans on land are influenced because the fish we eat may have harmful plastic particles in their bodies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 community Better Blue was started in 2017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hopes to raise marine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海洋的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protection awareness among the public, invite people to protect the endangered sea animals and encourage people to think about how to make the ocean develop in a friendly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Debris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activity organized by Better Blue to protect the ocean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activity needs volunteers with greater diving skills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this project, divers go into the waters and fish out rubbish, which is then separated into different groups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do this at several fixed locations in the bay area of Shenzhen every month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work also includes checking which rubbish often appears in the area, doing a research on why this kind of rubbish is the most and making suggestions to reduce the pollution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Marine protection is not limited to collecting rubbish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also includes marine protection education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weekdays, Liu volunteers to teach children marine protection in local schools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Volunteers like him teach marine science to make children realize that land-based rubbish can also pollute the ocean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Researchers from local universities also take part in such activities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diving becoming popular, people are more willing to learn about marine protection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come with their equipment, dive into the waters, get to know the underwater world and protect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095544"/>
              </p:ext>
            </p:extLst>
          </p:nvPr>
        </p:nvGraphicFramePr>
        <p:xfrm>
          <a:off x="478582" y="950393"/>
          <a:ext cx="11206734" cy="1576515"/>
        </p:xfrm>
        <a:graphic>
          <a:graphicData uri="http://schemas.openxmlformats.org/drawingml/2006/table">
            <a:tbl>
              <a:tblPr firstRow="1" firstCol="1" bandRow="1"/>
              <a:tblGrid>
                <a:gridCol w="11206734">
                  <a:extLst>
                    <a:ext uri="{9D8B030D-6E8A-4147-A177-3AD203B41FA5}">
                      <a16:colId xmlns:a16="http://schemas.microsoft.com/office/drawing/2014/main" val="2245973757"/>
                    </a:ext>
                  </a:extLst>
                </a:gridCol>
              </a:tblGrid>
              <a:tr h="16458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diving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        </a:t>
                      </a:r>
                      <a:r>
                        <a:rPr lang="en-US" sz="2400" u="sng" baseline="0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volunteer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Better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Blue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Volunteers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Better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Blue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different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jobs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                               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knowledge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001" marR="10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9072947"/>
                  </a:ext>
                </a:extLst>
              </a:tr>
            </a:tbl>
          </a:graphicData>
        </a:graphic>
      </p:graphicFrame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2674867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volunteers in Better Blue are not only made up of diving coaches like Liu, but also pilots, lawyers, doctors and so on.”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“Liu loves to teach people to explore the underwater world.”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刘是潜水教练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教练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老师。故可知答案。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8411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of them should have the knowledge of the sea.”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 Blue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的志愿者们都需要具备海洋知识。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required/asked/expected to do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在此处都符合语境。故可知答案。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18213" y="1021026"/>
            <a:ext cx="1994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coach/teacher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449449" y="1508705"/>
            <a:ext cx="33859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required/asked/expected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496986"/>
              </p:ext>
            </p:extLst>
          </p:nvPr>
        </p:nvGraphicFramePr>
        <p:xfrm>
          <a:off x="505098" y="950393"/>
          <a:ext cx="11180218" cy="2139546"/>
        </p:xfrm>
        <a:graphic>
          <a:graphicData uri="http://schemas.openxmlformats.org/drawingml/2006/table">
            <a:tbl>
              <a:tblPr firstRow="1" firstCol="1" bandRow="1"/>
              <a:tblGrid>
                <a:gridCol w="2063931">
                  <a:extLst>
                    <a:ext uri="{9D8B030D-6E8A-4147-A177-3AD203B41FA5}">
                      <a16:colId xmlns:a16="http://schemas.microsoft.com/office/drawing/2014/main" val="2245973757"/>
                    </a:ext>
                  </a:extLst>
                </a:gridCol>
                <a:gridCol w="9116287">
                  <a:extLst>
                    <a:ext uri="{9D8B030D-6E8A-4147-A177-3AD203B41FA5}">
                      <a16:colId xmlns:a16="http://schemas.microsoft.com/office/drawing/2014/main" val="396572836"/>
                    </a:ext>
                  </a:extLst>
                </a:gridCol>
              </a:tblGrid>
              <a:tr h="213954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introduction</a:t>
                      </a: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Better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Blue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001" marR="10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reasons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started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Plastic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waste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flows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ocean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turtles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 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plastic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particles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humans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001" marR="10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9072947"/>
                  </a:ext>
                </a:extLst>
              </a:tr>
            </a:tbl>
          </a:graphicData>
        </a:graphic>
      </p:graphicFrame>
      <p:sp>
        <p:nvSpPr>
          <p:cNvPr id="3" name="内容占位符 3"/>
          <p:cNvSpPr>
            <a:spLocks noGrp="1"/>
          </p:cNvSpPr>
          <p:nvPr>
            <p:ph idx="1"/>
          </p:nvPr>
        </p:nvSpPr>
        <p:spPr>
          <a:xfrm>
            <a:off x="360854" y="321297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“Sea animals like turtles often lose their lives because of eating plastic or fishing nets.”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像海龟这样的海洋动物经常死亡。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死亡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句子是一般现在时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主语是复数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动词用原形。故可知答案。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8691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“Even humans on land are influenced because the fish we eat may have harmful plastic particles in their bodies.”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鱼体内的塑料颗粒对人类有害。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harmful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有害的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是形容词作表语。故可知答案。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50146" y="2135722"/>
            <a:ext cx="577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die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039721" y="2675653"/>
            <a:ext cx="12618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harmful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221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775914"/>
              </p:ext>
            </p:extLst>
          </p:nvPr>
        </p:nvGraphicFramePr>
        <p:xfrm>
          <a:off x="418011" y="950393"/>
          <a:ext cx="11354392" cy="2011680"/>
        </p:xfrm>
        <a:graphic>
          <a:graphicData uri="http://schemas.openxmlformats.org/drawingml/2006/table">
            <a:tbl>
              <a:tblPr firstRow="1" firstCol="1" bandRow="1"/>
              <a:tblGrid>
                <a:gridCol w="2364827">
                  <a:extLst>
                    <a:ext uri="{9D8B030D-6E8A-4147-A177-3AD203B41FA5}">
                      <a16:colId xmlns:a16="http://schemas.microsoft.com/office/drawing/2014/main" val="2245973757"/>
                    </a:ext>
                  </a:extLst>
                </a:gridCol>
                <a:gridCol w="8989565">
                  <a:extLst>
                    <a:ext uri="{9D8B030D-6E8A-4147-A177-3AD203B41FA5}">
                      <a16:colId xmlns:a16="http://schemas.microsoft.com/office/drawing/2014/main" val="396572836"/>
                    </a:ext>
                  </a:extLst>
                </a:gridCol>
              </a:tblGrid>
              <a:tr h="60639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introduction</a:t>
                      </a:r>
                      <a:r>
                        <a:rPr lang="en-US" sz="22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2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Better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Blue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001" marR="10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                                       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raise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marine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protection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awareness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invite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protect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endangered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encourage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             </a:t>
                      </a:r>
                      <a:r>
                        <a:rPr lang="zh-CN" sz="22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development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ocean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friendly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001" marR="10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9072947"/>
                  </a:ext>
                </a:extLst>
              </a:tr>
            </a:tbl>
          </a:graphicData>
        </a:graphic>
      </p:graphicFrame>
      <p:sp>
        <p:nvSpPr>
          <p:cNvPr id="3" name="内容占位符 5"/>
          <p:cNvSpPr>
            <a:spLocks noGrp="1"/>
          </p:cNvSpPr>
          <p:nvPr>
            <p:ph idx="1"/>
          </p:nvPr>
        </p:nvSpPr>
        <p:spPr>
          <a:xfrm>
            <a:off x="360854" y="3030103"/>
            <a:ext cx="11485848" cy="2123658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hopes to raise marine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海洋的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protection awareness among the public, invite people to protect the endangered sea animals and encourage people to think about how to make the ocean develop in a friendly way.”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 Blue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的目的是提高公众的海洋保护意识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邀请人们保护濒危的海洋动物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并鼓励人们考虑如何以友好的方式发展海洋。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purposes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目的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aim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目标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goal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目标均符合语境；此处应用名词复数。故可知答案。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5085184"/>
            <a:ext cx="11485848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“...encourage people to think about how to make the ocean develop in a friendly way.”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 Blue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鼓励人们考虑如何以友好的方式发展海洋。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考虑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空前有动词不定式符号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动词用原形。故可知答案。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60880" y="888369"/>
            <a:ext cx="28809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purposes/aims/goals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629934" y="2133695"/>
            <a:ext cx="148630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consider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359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1067</Words>
  <Application>Microsoft Office PowerPoint</Application>
  <PresentationFormat>自定义</PresentationFormat>
  <Paragraphs>55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2025-09-17T11:34:12Z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